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57" r:id="rId4"/>
    <p:sldId id="272" r:id="rId5"/>
    <p:sldId id="273" r:id="rId6"/>
    <p:sldId id="258" r:id="rId7"/>
    <p:sldId id="264" r:id="rId8"/>
    <p:sldId id="259" r:id="rId9"/>
    <p:sldId id="260" r:id="rId10"/>
    <p:sldId id="261" r:id="rId11"/>
    <p:sldId id="265" r:id="rId12"/>
    <p:sldId id="267" r:id="rId13"/>
    <p:sldId id="268" r:id="rId14"/>
    <p:sldId id="274" r:id="rId15"/>
    <p:sldId id="269" r:id="rId16"/>
    <p:sldId id="26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76" autoAdjust="0"/>
  </p:normalViewPr>
  <p:slideViewPr>
    <p:cSldViewPr>
      <p:cViewPr varScale="1">
        <p:scale>
          <a:sx n="73" d="100"/>
          <a:sy n="73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6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C70A-863C-48B3-BBBF-DE09A56D6CCE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8C30-92CE-49F8-8524-7E5BD6C1C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767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C70A-863C-48B3-BBBF-DE09A56D6CCE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8C30-92CE-49F8-8524-7E5BD6C1C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821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C70A-863C-48B3-BBBF-DE09A56D6CCE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8C30-92CE-49F8-8524-7E5BD6C1C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674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C70A-863C-48B3-BBBF-DE09A56D6CCE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8C30-92CE-49F8-8524-7E5BD6C1C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777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C70A-863C-48B3-BBBF-DE09A56D6CCE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8C30-92CE-49F8-8524-7E5BD6C1C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739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C70A-863C-48B3-BBBF-DE09A56D6CCE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8C30-92CE-49F8-8524-7E5BD6C1C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818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C70A-863C-48B3-BBBF-DE09A56D6CCE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8C30-92CE-49F8-8524-7E5BD6C1C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578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C70A-863C-48B3-BBBF-DE09A56D6CCE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8C30-92CE-49F8-8524-7E5BD6C1C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584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C70A-863C-48B3-BBBF-DE09A56D6CCE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8C30-92CE-49F8-8524-7E5BD6C1C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919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C70A-863C-48B3-BBBF-DE09A56D6CCE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8C30-92CE-49F8-8524-7E5BD6C1C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03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C70A-863C-48B3-BBBF-DE09A56D6CCE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8C30-92CE-49F8-8524-7E5BD6C1C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277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AC70A-863C-48B3-BBBF-DE09A56D6CCE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18C30-92CE-49F8-8524-7E5BD6C1C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6352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6400800" cy="1981200"/>
          </a:xfrm>
        </p:spPr>
        <p:txBody>
          <a:bodyPr>
            <a:noAutofit/>
          </a:bodyPr>
          <a:lstStyle/>
          <a:p>
            <a:r>
              <a:rPr lang="en-US" sz="5000" dirty="0" smtClean="0">
                <a:latin typeface="Century" pitchFamily="18" charset="0"/>
              </a:rPr>
              <a:t>by getting out of your own way.</a:t>
            </a:r>
            <a:endParaRPr lang="en-US" sz="5000" dirty="0">
              <a:latin typeface="Century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5029200"/>
            <a:ext cx="7696200" cy="1600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Century" pitchFamily="18" charset="0"/>
              </a:rPr>
              <a:t>with speaker, retreat leader, </a:t>
            </a:r>
            <a:br>
              <a:rPr lang="en-US" sz="3600" dirty="0" smtClean="0">
                <a:solidFill>
                  <a:srgbClr val="00B050"/>
                </a:solidFill>
                <a:latin typeface="Century" pitchFamily="18" charset="0"/>
              </a:rPr>
            </a:br>
            <a:r>
              <a:rPr lang="en-US" sz="3600" dirty="0" smtClean="0">
                <a:solidFill>
                  <a:srgbClr val="00B050"/>
                </a:solidFill>
                <a:latin typeface="Century" pitchFamily="18" charset="0"/>
              </a:rPr>
              <a:t>best-selling author </a:t>
            </a:r>
            <a:br>
              <a:rPr lang="en-US" sz="3600" dirty="0" smtClean="0">
                <a:solidFill>
                  <a:srgbClr val="00B050"/>
                </a:solidFill>
                <a:latin typeface="Century" pitchFamily="18" charset="0"/>
              </a:rPr>
            </a:br>
            <a:r>
              <a:rPr lang="en-US" sz="3600" dirty="0" smtClean="0">
                <a:solidFill>
                  <a:srgbClr val="00B050"/>
                </a:solidFill>
                <a:latin typeface="Century" pitchFamily="18" charset="0"/>
              </a:rPr>
              <a:t>Laura Munson</a:t>
            </a:r>
            <a:endParaRPr lang="en-US" sz="3600" dirty="0">
              <a:solidFill>
                <a:srgbClr val="00B050"/>
              </a:solidFill>
              <a:latin typeface="Century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7772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700" dirty="0" smtClean="0">
              <a:solidFill>
                <a:schemeClr val="accent1"/>
              </a:solidFill>
            </a:endParaRPr>
          </a:p>
          <a:p>
            <a:endParaRPr lang="en-US" sz="32000" dirty="0" smtClean="0">
              <a:solidFill>
                <a:schemeClr val="accent1"/>
              </a:solidFill>
            </a:endParaRPr>
          </a:p>
          <a:p>
            <a:endParaRPr lang="en-US" sz="32000" dirty="0">
              <a:solidFill>
                <a:schemeClr val="accent1"/>
              </a:solidFill>
              <a:latin typeface="Century" pitchFamily="18" charset="0"/>
            </a:endParaRPr>
          </a:p>
          <a:p>
            <a:r>
              <a:rPr lang="en-US" sz="12800" dirty="0" smtClean="0">
                <a:latin typeface="Century" pitchFamily="18" charset="0"/>
              </a:rPr>
              <a:t>a season of unlikely happiness…</a:t>
            </a:r>
          </a:p>
          <a:p>
            <a:endParaRPr lang="en-US" sz="12800" dirty="0" smtClean="0">
              <a:latin typeface="Century" pitchFamily="18" charset="0"/>
            </a:endParaRPr>
          </a:p>
          <a:p>
            <a:r>
              <a:rPr lang="en-US" sz="35200" dirty="0" smtClean="0">
                <a:solidFill>
                  <a:schemeClr val="accent1"/>
                </a:solidFill>
                <a:latin typeface="Century" pitchFamily="18" charset="0"/>
              </a:rPr>
              <a:t>Getting What You Want…</a:t>
            </a:r>
            <a:r>
              <a:rPr lang="en-US" sz="32000" dirty="0" smtClean="0"/>
              <a:t/>
            </a:r>
            <a:br>
              <a:rPr lang="en-US" sz="32000" dirty="0" smtClean="0"/>
            </a:br>
            <a:r>
              <a:rPr lang="en-US" sz="32000" dirty="0" smtClean="0"/>
              <a:t/>
            </a:r>
            <a:br>
              <a:rPr lang="en-US" sz="320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8077200" cy="3733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solidFill>
                  <a:srgbClr val="00B050"/>
                </a:solidFill>
                <a:latin typeface="Century" pitchFamily="18" charset="0"/>
              </a:rPr>
              <a:t>“This does not meet our 	needs </a:t>
            </a:r>
            <a:r>
              <a:rPr lang="en-US" sz="6000" dirty="0">
                <a:solidFill>
                  <a:srgbClr val="00B050"/>
                </a:solidFill>
                <a:latin typeface="Century" pitchFamily="18" charset="0"/>
              </a:rPr>
              <a:t>at </a:t>
            </a:r>
            <a:r>
              <a:rPr lang="en-US" sz="6000" dirty="0" smtClean="0">
                <a:solidFill>
                  <a:srgbClr val="00B050"/>
                </a:solidFill>
                <a:latin typeface="Century" pitchFamily="18" charset="0"/>
              </a:rPr>
              <a:t>this </a:t>
            </a:r>
            <a:r>
              <a:rPr lang="en-US" sz="6000" dirty="0">
                <a:solidFill>
                  <a:srgbClr val="00B050"/>
                </a:solidFill>
                <a:latin typeface="Century" pitchFamily="18" charset="0"/>
              </a:rPr>
              <a:t>t</a:t>
            </a:r>
            <a:r>
              <a:rPr lang="en-US" sz="6000" dirty="0" smtClean="0">
                <a:solidFill>
                  <a:srgbClr val="00B050"/>
                </a:solidFill>
                <a:latin typeface="Century" pitchFamily="18" charset="0"/>
              </a:rPr>
              <a:t>ime.”</a:t>
            </a:r>
            <a:r>
              <a:rPr lang="en-US" sz="6000" dirty="0">
                <a:solidFill>
                  <a:srgbClr val="00B050"/>
                </a:solidFill>
              </a:rPr>
              <a:t/>
            </a:r>
            <a:br>
              <a:rPr lang="en-US" sz="6000" dirty="0">
                <a:solidFill>
                  <a:srgbClr val="00B050"/>
                </a:solidFill>
              </a:rPr>
            </a:br>
            <a:r>
              <a:rPr lang="en-US" sz="6000" dirty="0">
                <a:solidFill>
                  <a:srgbClr val="00B050"/>
                </a:solidFill>
              </a:rPr>
              <a:t/>
            </a:r>
            <a:br>
              <a:rPr lang="en-US" sz="6000" dirty="0">
                <a:solidFill>
                  <a:srgbClr val="00B050"/>
                </a:solidFill>
              </a:rPr>
            </a:br>
            <a:r>
              <a:rPr lang="en-US" sz="6000" dirty="0" smtClean="0">
                <a:solidFill>
                  <a:schemeClr val="accent1"/>
                </a:solidFill>
                <a:latin typeface="Century" pitchFamily="18" charset="0"/>
              </a:rPr>
              <a:t>“I </a:t>
            </a:r>
            <a:r>
              <a:rPr lang="en-US" sz="6000" dirty="0">
                <a:solidFill>
                  <a:schemeClr val="accent1"/>
                </a:solidFill>
                <a:latin typeface="Century" pitchFamily="18" charset="0"/>
              </a:rPr>
              <a:t>d</a:t>
            </a:r>
            <a:r>
              <a:rPr lang="en-US" sz="6000" dirty="0" smtClean="0">
                <a:solidFill>
                  <a:schemeClr val="accent1"/>
                </a:solidFill>
                <a:latin typeface="Century" pitchFamily="18" charset="0"/>
              </a:rPr>
              <a:t>on’t </a:t>
            </a:r>
            <a:r>
              <a:rPr lang="en-US" sz="6000" dirty="0">
                <a:solidFill>
                  <a:schemeClr val="accent1"/>
                </a:solidFill>
                <a:latin typeface="Century" pitchFamily="18" charset="0"/>
              </a:rPr>
              <a:t>l</a:t>
            </a:r>
            <a:r>
              <a:rPr lang="en-US" sz="6000" dirty="0" smtClean="0">
                <a:solidFill>
                  <a:schemeClr val="accent1"/>
                </a:solidFill>
                <a:latin typeface="Century" pitchFamily="18" charset="0"/>
              </a:rPr>
              <a:t>ove you </a:t>
            </a:r>
            <a:r>
              <a:rPr lang="en-US" sz="6000" dirty="0">
                <a:solidFill>
                  <a:schemeClr val="accent1"/>
                </a:solidFill>
                <a:latin typeface="Century" pitchFamily="18" charset="0"/>
              </a:rPr>
              <a:t>a</a:t>
            </a:r>
            <a:r>
              <a:rPr lang="en-US" sz="6000" dirty="0" smtClean="0">
                <a:solidFill>
                  <a:schemeClr val="accent1"/>
                </a:solidFill>
                <a:latin typeface="Century" pitchFamily="18" charset="0"/>
              </a:rPr>
              <a:t>nymore.”</a:t>
            </a:r>
            <a:r>
              <a:rPr lang="en-US" sz="6000" dirty="0" smtClean="0">
                <a:solidFill>
                  <a:schemeClr val="accent1"/>
                </a:solidFill>
              </a:rPr>
              <a:t/>
            </a:r>
            <a:br>
              <a:rPr lang="en-US" sz="6000" dirty="0" smtClean="0">
                <a:solidFill>
                  <a:schemeClr val="accent1"/>
                </a:solidFill>
              </a:rPr>
            </a:b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8077200" cy="1676400"/>
          </a:xfrm>
        </p:spPr>
        <p:txBody>
          <a:bodyPr>
            <a:normAutofit fontScale="85000" lnSpcReduction="10000"/>
          </a:bodyPr>
          <a:lstStyle/>
          <a:p>
            <a:r>
              <a:rPr lang="en-US" sz="8800" dirty="0" smtClean="0">
                <a:solidFill>
                  <a:schemeClr val="accent1"/>
                </a:solidFill>
                <a:latin typeface="Century" pitchFamily="18" charset="0"/>
              </a:rPr>
              <a:t>“Pass the Salt…”</a:t>
            </a:r>
            <a:endParaRPr lang="en-US" sz="8800" dirty="0">
              <a:solidFill>
                <a:schemeClr val="accent1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Powerful Questions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8000" dirty="0" smtClean="0">
                <a:solidFill>
                  <a:schemeClr val="accent1"/>
                </a:solidFill>
              </a:rPr>
              <a:t>Inner Critic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Characterize your inner critic</a:t>
            </a:r>
            <a:r>
              <a:rPr lang="en-US" dirty="0" smtClean="0"/>
              <a:t>:  </a:t>
            </a:r>
          </a:p>
          <a:p>
            <a:r>
              <a:rPr lang="en-US" dirty="0" smtClean="0"/>
              <a:t>Whose voice is she speaking in?</a:t>
            </a:r>
          </a:p>
          <a:p>
            <a:r>
              <a:rPr lang="en-US" dirty="0" smtClean="0"/>
              <a:t>When is she loudest?</a:t>
            </a:r>
          </a:p>
          <a:p>
            <a:r>
              <a:rPr lang="en-US" dirty="0" smtClean="0"/>
              <a:t>What does she say to you?</a:t>
            </a:r>
          </a:p>
          <a:p>
            <a:r>
              <a:rPr lang="en-US" dirty="0" smtClean="0"/>
              <a:t>What would happen if you treated her like a scared little girl that you love?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Powerful  Questions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sz="10100" dirty="0" smtClean="0">
                <a:solidFill>
                  <a:srgbClr val="00B050"/>
                </a:solidFill>
              </a:rPr>
              <a:t>The Flow</a:t>
            </a:r>
          </a:p>
          <a:p>
            <a:r>
              <a:rPr lang="en-US" sz="6400" dirty="0" smtClean="0"/>
              <a:t>What do you most like to do? (not necessarily what you are good at)</a:t>
            </a:r>
          </a:p>
          <a:p>
            <a:r>
              <a:rPr lang="en-US" sz="6400" dirty="0" smtClean="0"/>
              <a:t>How often do you do it?</a:t>
            </a:r>
          </a:p>
          <a:p>
            <a:r>
              <a:rPr lang="en-US" sz="6400" dirty="0" smtClean="0"/>
              <a:t>Can you build a career around it?</a:t>
            </a:r>
          </a:p>
          <a:p>
            <a:r>
              <a:rPr lang="en-US" sz="6400" dirty="0" smtClean="0"/>
              <a:t>Can you bring it into your daily life?</a:t>
            </a:r>
          </a:p>
          <a:p>
            <a:r>
              <a:rPr lang="en-US" sz="6400" dirty="0" smtClean="0"/>
              <a:t>What would that look like?  (dream a little!)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Powerful Questions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solidFill>
                  <a:srgbClr val="00B050"/>
                </a:solidFill>
              </a:rPr>
              <a:t>Practical Creativity</a:t>
            </a:r>
          </a:p>
          <a:p>
            <a:pPr algn="ctr">
              <a:buNone/>
            </a:pPr>
            <a:r>
              <a:rPr lang="en-US" dirty="0" smtClean="0"/>
              <a:t>When you are facing hardship, ask yourself:</a:t>
            </a:r>
          </a:p>
          <a:p>
            <a:pPr algn="ctr">
              <a:buNone/>
            </a:pPr>
            <a:r>
              <a:rPr lang="en-US" dirty="0" smtClean="0"/>
              <a:t>What can I create?  It doesn’t have to be anything grandiose.</a:t>
            </a:r>
          </a:p>
          <a:p>
            <a:r>
              <a:rPr lang="en-US" dirty="0" smtClean="0"/>
              <a:t>What are three simple things that you can do when you are having a hard time?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Powerful Questions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Self vs. Self– </a:t>
            </a:r>
            <a:r>
              <a:rPr lang="en-US" sz="3000" b="1" dirty="0" smtClean="0">
                <a:solidFill>
                  <a:srgbClr val="00B050"/>
                </a:solidFill>
              </a:rPr>
              <a:t>The Story you tell yourself</a:t>
            </a:r>
          </a:p>
          <a:p>
            <a:r>
              <a:rPr lang="en-US" dirty="0" smtClean="0"/>
              <a:t>What do you lead with when you first meet someone?</a:t>
            </a:r>
          </a:p>
          <a:p>
            <a:r>
              <a:rPr lang="en-US" dirty="0" smtClean="0"/>
              <a:t>Where are you in a fight in your life?</a:t>
            </a:r>
          </a:p>
          <a:p>
            <a:r>
              <a:rPr lang="en-US" dirty="0" smtClean="0"/>
              <a:t>What do you resist that you know is good for you?</a:t>
            </a:r>
          </a:p>
          <a:p>
            <a:r>
              <a:rPr lang="en-US" dirty="0" smtClean="0"/>
              <a:t>Where do you tell yourself that you are not enough just the way you are?  (Mr. Rogers knows best)  HINT:  “I should…”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Statement of Intention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Write a one sentence mission statement for your life that you can refer to daily for affirmation, focus, and guidance.</a:t>
            </a:r>
          </a:p>
          <a:p>
            <a:r>
              <a:rPr lang="en-US" dirty="0" smtClean="0"/>
              <a:t>Return to the thing that you Want from the beginning of the workshop.</a:t>
            </a:r>
          </a:p>
          <a:p>
            <a:r>
              <a:rPr lang="en-US" dirty="0" smtClean="0"/>
              <a:t>Start the sentence:  “I am creating ________.”</a:t>
            </a:r>
          </a:p>
          <a:p>
            <a:pPr>
              <a:buNone/>
            </a:pPr>
            <a:r>
              <a:rPr lang="en-US" dirty="0" smtClean="0"/>
              <a:t>When you get home, write it on a piece of paper, and put it someplace that you love…that is easy for you…a place you like to be often.  </a:t>
            </a:r>
          </a:p>
          <a:p>
            <a:pPr>
              <a:buNone/>
            </a:pPr>
            <a:r>
              <a:rPr lang="en-US" dirty="0" smtClean="0"/>
              <a:t>Refer to it as much as you can, especially when you are feeling lost or having a hard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914400"/>
            <a:ext cx="3008313" cy="45719"/>
          </a:xfrm>
        </p:spPr>
        <p:txBody>
          <a:bodyPr>
            <a:noAutofit/>
          </a:bodyPr>
          <a:lstStyle/>
          <a:p>
            <a:pPr algn="ctr"/>
            <a:endParaRPr lang="en-US" sz="4400" b="0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276600"/>
            <a:ext cx="7620000" cy="3352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“</a:t>
            </a:r>
            <a:r>
              <a:rPr lang="en-US" sz="4400" dirty="0" smtClean="0">
                <a:solidFill>
                  <a:schemeClr val="accent1"/>
                </a:solidFill>
              </a:rPr>
              <a:t>No </a:t>
            </a:r>
            <a:r>
              <a:rPr lang="en-US" sz="4400" dirty="0">
                <a:solidFill>
                  <a:schemeClr val="accent1"/>
                </a:solidFill>
              </a:rPr>
              <a:t>one can </a:t>
            </a:r>
            <a:r>
              <a:rPr lang="en-US" sz="4400" dirty="0" smtClean="0">
                <a:solidFill>
                  <a:schemeClr val="accent1"/>
                </a:solidFill>
              </a:rPr>
              <a:t>make </a:t>
            </a:r>
            <a:r>
              <a:rPr lang="en-US" sz="4400" dirty="0">
                <a:solidFill>
                  <a:schemeClr val="accent1"/>
                </a:solidFill>
              </a:rPr>
              <a:t>you feel inferior without </a:t>
            </a:r>
            <a:r>
              <a:rPr lang="en-US" sz="4400" dirty="0" smtClean="0">
                <a:solidFill>
                  <a:schemeClr val="accent1"/>
                </a:solidFill>
              </a:rPr>
              <a:t>your consent</a:t>
            </a:r>
            <a:r>
              <a:rPr lang="en-US" sz="4400" dirty="0" smtClean="0">
                <a:solidFill>
                  <a:schemeClr val="accent1"/>
                </a:solidFill>
              </a:rPr>
              <a:t>.”</a:t>
            </a:r>
            <a:r>
              <a:rPr lang="en-US" sz="4800" dirty="0">
                <a:solidFill>
                  <a:schemeClr val="accent1"/>
                </a:solidFill>
              </a:rPr>
              <a:t/>
            </a:r>
            <a:br>
              <a:rPr lang="en-US" sz="4800" dirty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rgbClr val="00B050"/>
                </a:solidFill>
              </a:rPr>
              <a:t>-- </a:t>
            </a:r>
            <a:r>
              <a:rPr lang="en-US" sz="4000" dirty="0" smtClean="0">
                <a:solidFill>
                  <a:srgbClr val="00B050"/>
                </a:solidFill>
              </a:rPr>
              <a:t>Eleanor </a:t>
            </a:r>
            <a:r>
              <a:rPr lang="en-US" sz="4000" dirty="0" smtClean="0">
                <a:solidFill>
                  <a:srgbClr val="00B050"/>
                </a:solidFill>
              </a:rPr>
              <a:t>Roosevelt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Give yourself the gift of a </a:t>
            </a:r>
          </a:p>
          <a:p>
            <a:pPr algn="ctr"/>
            <a:r>
              <a:rPr lang="en-US" sz="4000" dirty="0" smtClean="0"/>
              <a:t>Haven Retreat…</a:t>
            </a:r>
          </a:p>
          <a:p>
            <a:pPr algn="ctr"/>
            <a:endParaRPr lang="en-US" sz="4000" dirty="0"/>
          </a:p>
        </p:txBody>
      </p:sp>
      <p:pic>
        <p:nvPicPr>
          <p:cNvPr id="1026" name="Picture 2" descr="C:\Users\LAM\Pictures\Haven\Have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3152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06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165350"/>
          </a:xfrm>
        </p:spPr>
        <p:txBody>
          <a:bodyPr>
            <a:normAutofit fontScale="90000"/>
          </a:bodyPr>
          <a:lstStyle/>
          <a:p>
            <a:r>
              <a:rPr lang="en-US" sz="3200" i="1" dirty="0" smtClean="0">
                <a:solidFill>
                  <a:srgbClr val="00B050"/>
                </a:solidFill>
              </a:rPr>
              <a:t>New York Times and international best-seller…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3d-notthestory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2001" y="314674"/>
            <a:ext cx="4117848" cy="57698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76396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For more of this work: </a:t>
            </a:r>
            <a:endParaRPr lang="en-US" sz="4400" dirty="0" smtClean="0">
              <a:solidFill>
                <a:schemeClr val="accent1"/>
              </a:solidFill>
            </a:endParaRPr>
          </a:p>
          <a:p>
            <a:pPr algn="ctr"/>
            <a:endParaRPr lang="en-US" sz="4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Sign up for my newsletter:</a:t>
            </a:r>
          </a:p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Lauramunson.com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endParaRPr lang="en-US" sz="4000" dirty="0" smtClean="0">
              <a:solidFill>
                <a:schemeClr val="accent1"/>
              </a:solidFill>
            </a:endParaRPr>
          </a:p>
          <a:p>
            <a:pPr algn="ctr"/>
            <a:endParaRPr lang="en-US" sz="40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Follow </a:t>
            </a:r>
            <a:r>
              <a:rPr lang="en-US" sz="4000" b="1" dirty="0" smtClean="0">
                <a:solidFill>
                  <a:srgbClr val="00B050"/>
                </a:solidFill>
              </a:rPr>
              <a:t>me on </a:t>
            </a:r>
            <a:r>
              <a:rPr lang="en-US" sz="4000" b="1" dirty="0" err="1" smtClean="0">
                <a:solidFill>
                  <a:srgbClr val="00B050"/>
                </a:solidFill>
              </a:rPr>
              <a:t>Facebook</a:t>
            </a:r>
            <a:r>
              <a:rPr lang="en-US" sz="4000" b="1" dirty="0" smtClean="0">
                <a:solidFill>
                  <a:srgbClr val="00B050"/>
                </a:solidFill>
              </a:rPr>
              <a:t> and Twitter</a:t>
            </a:r>
          </a:p>
          <a:p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My goal today: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To help you raise your Self-Awareness so that you can: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Claim your life</a:t>
            </a:r>
          </a:p>
          <a:p>
            <a:r>
              <a:rPr lang="en-US" dirty="0" smtClean="0"/>
              <a:t>See where you are stuck</a:t>
            </a:r>
          </a:p>
          <a:p>
            <a:r>
              <a:rPr lang="en-US" dirty="0" smtClean="0"/>
              <a:t>Get out of victim-</a:t>
            </a:r>
            <a:r>
              <a:rPr lang="en-US" dirty="0" err="1" smtClean="0"/>
              <a:t>stanced</a:t>
            </a:r>
            <a:r>
              <a:rPr lang="en-US" dirty="0" smtClean="0"/>
              <a:t> thinking and into Practical Creative Thinking</a:t>
            </a:r>
          </a:p>
          <a:p>
            <a:r>
              <a:rPr lang="en-US" dirty="0" smtClean="0"/>
              <a:t>Get your life to work by actively </a:t>
            </a:r>
            <a:r>
              <a:rPr lang="en-US" i="1" dirty="0" smtClean="0"/>
              <a:t>creating</a:t>
            </a:r>
            <a:r>
              <a:rPr lang="en-US" dirty="0" smtClean="0"/>
              <a:t> your life!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62400"/>
            <a:ext cx="7772400" cy="28956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+mn-lt"/>
              </a:rPr>
              <a:t>What do you really </a:t>
            </a:r>
            <a:r>
              <a:rPr lang="en-US" sz="8000" dirty="0" smtClean="0">
                <a:solidFill>
                  <a:srgbClr val="00B050"/>
                </a:solidFill>
                <a:latin typeface="+mn-lt"/>
              </a:rPr>
              <a:t>want?</a:t>
            </a:r>
            <a:endParaRPr lang="en-US" sz="8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838200"/>
            <a:ext cx="6400800" cy="22098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1"/>
                </a:solidFill>
              </a:rPr>
              <a:t>Setting Your</a:t>
            </a:r>
          </a:p>
          <a:p>
            <a:r>
              <a:rPr lang="en-US" sz="6000" dirty="0" smtClean="0">
                <a:solidFill>
                  <a:schemeClr val="accent1"/>
                </a:solidFill>
              </a:rPr>
              <a:t>   </a:t>
            </a:r>
            <a:r>
              <a:rPr lang="en-US" sz="8000" dirty="0" smtClean="0">
                <a:solidFill>
                  <a:schemeClr val="accent1"/>
                </a:solidFill>
              </a:rPr>
              <a:t>Intention…</a:t>
            </a:r>
            <a:endParaRPr lang="en-US" sz="8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33528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/>
            </a:r>
            <a:br>
              <a:rPr lang="en-US" sz="6000" dirty="0" smtClean="0">
                <a:solidFill>
                  <a:schemeClr val="accent1"/>
                </a:solidFill>
              </a:rPr>
            </a:br>
            <a:r>
              <a:rPr lang="en-US" sz="8800" dirty="0" smtClean="0">
                <a:solidFill>
                  <a:schemeClr val="accent1"/>
                </a:solidFill>
              </a:rPr>
              <a:t>Getting What You Want…</a:t>
            </a:r>
            <a:r>
              <a:rPr lang="en-US" sz="6000" dirty="0" smtClean="0">
                <a:solidFill>
                  <a:schemeClr val="accent1"/>
                </a:solidFill>
              </a:rPr>
              <a:t/>
            </a:r>
            <a:br>
              <a:rPr lang="en-US" sz="6000" dirty="0" smtClean="0">
                <a:solidFill>
                  <a:schemeClr val="accent1"/>
                </a:solidFill>
              </a:rPr>
            </a:b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43434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by creating what you can </a:t>
            </a:r>
          </a:p>
          <a:p>
            <a:r>
              <a:rPr lang="en-US" sz="9600" dirty="0" smtClean="0">
                <a:solidFill>
                  <a:srgbClr val="00B050"/>
                </a:solidFill>
              </a:rPr>
              <a:t>create.</a:t>
            </a:r>
          </a:p>
          <a:p>
            <a:endParaRPr lang="en-US" sz="9600" dirty="0" smtClean="0">
              <a:solidFill>
                <a:srgbClr val="00B050"/>
              </a:solidFill>
            </a:endParaRPr>
          </a:p>
          <a:p>
            <a:endParaRPr lang="en-US" sz="9600" dirty="0" smtClean="0">
              <a:solidFill>
                <a:srgbClr val="00B050"/>
              </a:solidFill>
            </a:endParaRPr>
          </a:p>
          <a:p>
            <a:endParaRPr lang="en-US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chemeClr val="accent1"/>
                </a:solidFill>
              </a:rPr>
              <a:t>Failure and Success are Myths</a:t>
            </a:r>
          </a:p>
          <a:p>
            <a:pPr algn="ctr">
              <a:buNone/>
            </a:pPr>
            <a:r>
              <a:rPr lang="en-US" sz="5400" dirty="0" smtClean="0">
                <a:solidFill>
                  <a:srgbClr val="00B050"/>
                </a:solidFill>
              </a:rPr>
              <a:t>It’s about doing the work that you are most passionate about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762251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1"/>
                </a:solidFill>
              </a:rPr>
              <a:t/>
            </a:r>
            <a:br>
              <a:rPr lang="en-US" sz="6600" dirty="0" smtClean="0">
                <a:solidFill>
                  <a:schemeClr val="accent1"/>
                </a:solidFill>
              </a:rPr>
            </a:br>
            <a:r>
              <a:rPr lang="en-US" sz="8800" dirty="0" smtClean="0">
                <a:solidFill>
                  <a:schemeClr val="accent1"/>
                </a:solidFill>
                <a:latin typeface="+mn-lt"/>
              </a:rPr>
              <a:t>Getting Aware of Your…</a:t>
            </a:r>
            <a:r>
              <a:rPr lang="en-US" sz="660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6600" dirty="0" smtClean="0">
                <a:solidFill>
                  <a:schemeClr val="accent1"/>
                </a:solidFill>
                <a:latin typeface="+mn-lt"/>
              </a:rPr>
            </a:br>
            <a:endParaRPr lang="en-US" sz="6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895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00B050"/>
                </a:solidFill>
              </a:rPr>
              <a:t>Inner </a:t>
            </a:r>
            <a:r>
              <a:rPr lang="en-US" sz="9600" dirty="0">
                <a:solidFill>
                  <a:srgbClr val="00B050"/>
                </a:solidFill>
              </a:rPr>
              <a:t>D</a:t>
            </a:r>
            <a:r>
              <a:rPr lang="en-US" sz="9600" dirty="0" smtClean="0">
                <a:solidFill>
                  <a:srgbClr val="00B050"/>
                </a:solidFill>
              </a:rPr>
              <a:t>ialogue</a:t>
            </a:r>
            <a:endParaRPr lang="en-US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Evil Twin Sister Sheila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371" y="1735247"/>
            <a:ext cx="3399257" cy="4255869"/>
          </a:xfrm>
        </p:spPr>
      </p:pic>
    </p:spTree>
    <p:extLst>
      <p:ext uri="{BB962C8B-B14F-4D97-AF65-F5344CB8AC3E}">
        <p14:creationId xmlns="" xmlns:p14="http://schemas.microsoft.com/office/powerpoint/2010/main" val="21103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371851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1"/>
                </a:solidFill>
              </a:rPr>
              <a:t/>
            </a:r>
            <a:br>
              <a:rPr lang="en-US" sz="7200" dirty="0" smtClean="0">
                <a:solidFill>
                  <a:schemeClr val="accent1"/>
                </a:solidFill>
              </a:rPr>
            </a:br>
            <a:r>
              <a:rPr lang="en-US" sz="7200" dirty="0" smtClean="0">
                <a:solidFill>
                  <a:schemeClr val="accent1"/>
                </a:solidFill>
                <a:latin typeface="+mn-lt"/>
              </a:rPr>
              <a:t>Stepping </a:t>
            </a:r>
            <a:r>
              <a:rPr lang="en-US" sz="7200" dirty="0">
                <a:solidFill>
                  <a:schemeClr val="accent1"/>
                </a:solidFill>
                <a:latin typeface="+mn-lt"/>
              </a:rPr>
              <a:t>i</a:t>
            </a:r>
            <a:r>
              <a:rPr lang="en-US" sz="7200" dirty="0" smtClean="0">
                <a:solidFill>
                  <a:schemeClr val="accent1"/>
                </a:solidFill>
                <a:latin typeface="+mn-lt"/>
              </a:rPr>
              <a:t>nto the world of </a:t>
            </a:r>
            <a:r>
              <a:rPr lang="en-US" sz="8800" dirty="0" smtClean="0">
                <a:solidFill>
                  <a:schemeClr val="accent1"/>
                </a:solidFill>
                <a:latin typeface="+mn-lt"/>
              </a:rPr>
              <a:t>Possibility…</a:t>
            </a:r>
            <a:r>
              <a:rPr lang="en-US" sz="8000" dirty="0" smtClean="0">
                <a:latin typeface="Century" pitchFamily="18" charset="0"/>
              </a:rPr>
              <a:t/>
            </a:r>
            <a:br>
              <a:rPr lang="en-US" sz="8000" dirty="0" smtClean="0">
                <a:latin typeface="Century" pitchFamily="18" charset="0"/>
              </a:rPr>
            </a:br>
            <a:endParaRPr lang="en-US" sz="8000" dirty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28194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The world of</a:t>
            </a:r>
            <a:r>
              <a:rPr lang="en-US" sz="8000" dirty="0" smtClean="0">
                <a:solidFill>
                  <a:srgbClr val="00B050"/>
                </a:solidFill>
              </a:rPr>
              <a:t>  </a:t>
            </a:r>
            <a:r>
              <a:rPr lang="en-US" sz="9600" dirty="0" smtClean="0">
                <a:solidFill>
                  <a:srgbClr val="00B050"/>
                </a:solidFill>
              </a:rPr>
              <a:t>YES!</a:t>
            </a:r>
            <a:endParaRPr lang="en-US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143251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1"/>
                </a:solidFill>
                <a:latin typeface="Century" pitchFamily="18" charset="0"/>
              </a:rPr>
              <a:t>The Gap…</a:t>
            </a:r>
            <a:r>
              <a:rPr lang="en-US" dirty="0" smtClean="0">
                <a:latin typeface="Century" pitchFamily="18" charset="0"/>
              </a:rPr>
              <a:t/>
            </a:r>
            <a:br>
              <a:rPr lang="en-US" dirty="0" smtClean="0">
                <a:latin typeface="Century" pitchFamily="18" charset="0"/>
              </a:rPr>
            </a:br>
            <a:endParaRPr lang="en-US" dirty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9624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B050"/>
                </a:solidFill>
              </a:rPr>
              <a:t>Emotional victimhood is a myth.  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475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with speaker, retreat leader,  best-selling author  Laura Munson</vt:lpstr>
      <vt:lpstr>My goal today: To help you raise your Self-Awareness so that you can:</vt:lpstr>
      <vt:lpstr>What do you really want?</vt:lpstr>
      <vt:lpstr> Getting What You Want… </vt:lpstr>
      <vt:lpstr>Slide 5</vt:lpstr>
      <vt:lpstr> Getting Aware of Your… </vt:lpstr>
      <vt:lpstr>My Evil Twin Sister Sheila</vt:lpstr>
      <vt:lpstr> Stepping into the world of Possibility… </vt:lpstr>
      <vt:lpstr>The Gap… </vt:lpstr>
      <vt:lpstr>  “This does not meet our  needs at this time.”  “I don’t love you anymore.” </vt:lpstr>
      <vt:lpstr>Powerful Questions</vt:lpstr>
      <vt:lpstr>Powerful  Questions</vt:lpstr>
      <vt:lpstr>Powerful Questions</vt:lpstr>
      <vt:lpstr>Powerful Questions</vt:lpstr>
      <vt:lpstr>Statement of Intention</vt:lpstr>
      <vt:lpstr>Slide 16</vt:lpstr>
      <vt:lpstr>New York Times and international best-seller…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Munson</dc:creator>
  <cp:lastModifiedBy>Laura Munson</cp:lastModifiedBy>
  <cp:revision>141</cp:revision>
  <dcterms:created xsi:type="dcterms:W3CDTF">2012-04-27T13:36:20Z</dcterms:created>
  <dcterms:modified xsi:type="dcterms:W3CDTF">2013-11-05T15:21:37Z</dcterms:modified>
</cp:coreProperties>
</file>